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70" r:id="rId7"/>
    <p:sldId id="280" r:id="rId8"/>
    <p:sldId id="261" r:id="rId9"/>
    <p:sldId id="262" r:id="rId10"/>
    <p:sldId id="278" r:id="rId11"/>
    <p:sldId id="274" r:id="rId12"/>
    <p:sldId id="277" r:id="rId13"/>
    <p:sldId id="279" r:id="rId14"/>
    <p:sldId id="276" r:id="rId15"/>
    <p:sldId id="281" r:id="rId16"/>
    <p:sldId id="275" r:id="rId17"/>
    <p:sldId id="267" r:id="rId1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verpass" pitchFamily="2" charset="77"/>
      <p:regular r:id="rId24"/>
      <p:bold r:id="rId25"/>
      <p:italic r:id="rId26"/>
      <p:boldItalic r:id="rId27"/>
    </p:embeddedFont>
    <p:embeddedFont>
      <p:font typeface="Proxima Nova" panose="02000506030000020004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81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463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74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671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676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60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Workstation Port Forwarding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Accessing Student VMs through Bastion Port Forwarding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29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788490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788490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528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ToolKit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MOJO - New 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RHU ROL / public ROL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779384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7793840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16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rol.redhat.com/" TargetMode="External"/><Relationship Id="rId5" Type="http://schemas.openxmlformats.org/officeDocument/2006/relationships/hyperlink" Target="https://learn.redhat.com/" TargetMode="Externa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hat.com/en/services/training-and-certification" TargetMode="External"/><Relationship Id="rId3" Type="http://schemas.openxmlformats.org/officeDocument/2006/relationships/hyperlink" Target="https://console.redhat.com/ansible/ansible-dashboard" TargetMode="External"/><Relationship Id="rId7" Type="http://schemas.openxmlformats.org/officeDocument/2006/relationships/hyperlink" Target="https://github.com/tmichett/OCP_Demo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tmichett/AnsiblePlaybooks" TargetMode="External"/><Relationship Id="rId5" Type="http://schemas.openxmlformats.org/officeDocument/2006/relationships/hyperlink" Target="https://github.com/tmichett/AAP_Webinar/blob/main/Presentation/Slides/Ansible%20Automation%20Workshop%20(Past%2C%20Present%2C%20and%20Future)%20-%20Red%20Hat%20Training%20and%20Certification.pdf" TargetMode="External"/><Relationship Id="rId4" Type="http://schemas.openxmlformats.org/officeDocument/2006/relationships/hyperlink" Target="https://docs.ansible.com/ansible/latest/index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Red Hat Enterprise Linux Administration</a:t>
            </a:r>
            <a:br>
              <a:rPr lang="en" sz="2600" dirty="0"/>
            </a:br>
            <a:r>
              <a:rPr lang="en" sz="2600" dirty="0"/>
              <a:t> Overview</a:t>
            </a:r>
            <a:endParaRPr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Automation 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Management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59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Ansible Automation Platform (AAP)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148" name="Picture 4" descr="Clientmoji">
            <a:extLst>
              <a:ext uri="{FF2B5EF4-FFF2-40B4-BE49-F238E27FC236}">
                <a16:creationId xmlns:a16="http://schemas.microsoft.com/office/drawing/2014/main" id="{498F005D-980D-EDDF-0F15-601836051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0"/>
          <a:stretch/>
        </p:blipFill>
        <p:spPr bwMode="auto">
          <a:xfrm>
            <a:off x="7533000" y="0"/>
            <a:ext cx="1518699" cy="95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1A4D4B2-C179-7B70-5C8A-B7A2C9944D9F}"/>
              </a:ext>
            </a:extLst>
          </p:cNvPr>
          <p:cNvGrpSpPr/>
          <p:nvPr/>
        </p:nvGrpSpPr>
        <p:grpSpPr>
          <a:xfrm>
            <a:off x="4647353" y="1272213"/>
            <a:ext cx="4496647" cy="2743200"/>
            <a:chOff x="4647353" y="1367625"/>
            <a:chExt cx="4496647" cy="274320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FD3C3253-9B31-F1AE-F124-515F4FB08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53" y="1367625"/>
              <a:ext cx="4496647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B89B5E-FFB7-496B-A213-1F2C15910099}"/>
                </a:ext>
              </a:extLst>
            </p:cNvPr>
            <p:cNvSpPr txBox="1"/>
            <p:nvPr/>
          </p:nvSpPr>
          <p:spPr>
            <a:xfrm>
              <a:off x="5710931" y="2130215"/>
              <a:ext cx="2369489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i="0" u="none" strike="noStrike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---</a:t>
              </a:r>
              <a:endParaRPr lang="en-US" sz="12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i="0" u="none" strike="noStrike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- </a:t>
              </a:r>
              <a:r>
                <a:rPr lang="en-US" sz="1200" b="0" i="0" u="none" strike="noStrike" dirty="0">
                  <a:solidFill>
                    <a:srgbClr val="93D3E6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sz="1200" b="0" i="0" u="none" strike="noStrike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1200" b="0" i="0" u="none" strike="noStrike" dirty="0">
                  <a:solidFill>
                    <a:srgbClr val="EE0000"/>
                  </a:solidFill>
                  <a:effectLst/>
                  <a:latin typeface="Consolas" panose="020B0609020204030204" pitchFamily="49" charset="0"/>
                </a:rPr>
                <a:t>install </a:t>
              </a:r>
              <a:r>
                <a:rPr lang="en-US" sz="1200" b="0" i="0" u="none" strike="noStrike" dirty="0" err="1">
                  <a:solidFill>
                    <a:srgbClr val="EE0000"/>
                  </a:solidFill>
                  <a:effectLst/>
                  <a:latin typeface="Consolas" panose="020B0609020204030204" pitchFamily="49" charset="0"/>
                </a:rPr>
                <a:t>apache</a:t>
              </a:r>
              <a:endParaRPr lang="en-US" sz="12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i="0" u="none" strike="noStrike" dirty="0">
                  <a:solidFill>
                    <a:srgbClr val="1562B7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200" b="0" i="0" u="none" strike="noStrike" dirty="0">
                  <a:solidFill>
                    <a:srgbClr val="93D3E6"/>
                  </a:solidFill>
                  <a:effectLst/>
                  <a:latin typeface="Consolas" panose="020B0609020204030204" pitchFamily="49" charset="0"/>
                </a:rPr>
                <a:t>hosts</a:t>
              </a:r>
              <a:r>
                <a:rPr lang="en-US" sz="1200" b="0" i="0" u="none" strike="noStrike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: web</a:t>
              </a:r>
              <a:endParaRPr lang="en-US" sz="12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200" b="0" i="0" u="none" strike="noStrike" dirty="0">
                  <a:solidFill>
                    <a:srgbClr val="93D3E6"/>
                  </a:solidFill>
                  <a:effectLst/>
                  <a:latin typeface="Consolas" panose="020B0609020204030204" pitchFamily="49" charset="0"/>
                </a:rPr>
                <a:t>become</a:t>
              </a:r>
              <a:r>
                <a:rPr lang="en-US" sz="1200" b="0" i="0" u="none" strike="noStrike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: yes</a:t>
              </a:r>
              <a:br>
                <a:rPr lang="en-US" sz="1200" dirty="0"/>
              </a:br>
              <a:endParaRPr lang="en-US" sz="1200" dirty="0"/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endParaRPr lang="en-US" sz="12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FB8A6BC-FF6F-5EDB-85C1-C8FE85D49C50}"/>
              </a:ext>
            </a:extLst>
          </p:cNvPr>
          <p:cNvSpPr txBox="1"/>
          <p:nvPr/>
        </p:nvSpPr>
        <p:spPr>
          <a:xfrm>
            <a:off x="225055" y="1141587"/>
            <a:ext cx="48399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ability to leverage playbooks in order to automate one or more tasks for a given system outcome.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leveraging playbooks, Ansible enables the use of version control on playbooks providing Infrastructure-as-Code (</a:t>
            </a:r>
            <a:r>
              <a:rPr lang="en-US" dirty="0" err="1"/>
              <a:t>IaC</a:t>
            </a:r>
            <a:r>
              <a:rPr lang="en-US" dirty="0"/>
              <a:t>)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Ansible plays are generally idempotent and can be run regularly on a system to keep it in compliance with configuration files and IT Security Policies preventing rogue administrators making untracked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Ansible (Tower / Controller) as a web-based UI which allows scheduling and running of Ansible jobs from playbooks and integration into version control systems such as Git.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42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105364" y="0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Red Hat Satellite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" name="Picture 2" descr="studying">
            <a:extLst>
              <a:ext uri="{FF2B5EF4-FFF2-40B4-BE49-F238E27FC236}">
                <a16:creationId xmlns:a16="http://schemas.microsoft.com/office/drawing/2014/main" id="{0AA5C231-F3B1-B2F9-84DF-3380AA4FF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393" y="82594"/>
            <a:ext cx="1288602" cy="128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A022B2E-1518-95A7-ED24-00DBCA6B3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40" y="536759"/>
            <a:ext cx="6445124" cy="2542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E55E59-7E7B-81F9-DC8E-5C37C0977801}"/>
              </a:ext>
            </a:extLst>
          </p:cNvPr>
          <p:cNvSpPr txBox="1"/>
          <p:nvPr/>
        </p:nvSpPr>
        <p:spPr>
          <a:xfrm>
            <a:off x="145542" y="3079274"/>
            <a:ext cx="8998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centralized management and patching of subscribed Red Hat Enterprise Linux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reporting and overview of systems and system statuses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Capable of managing both virtualization and cloud resources to create/destroy virtual machines as well as various pieces of lifecycle management (including power on/off of systems)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schedule remote jobs (including running of Ansible playbooks and roles)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Capable of both cloud and bare-metal provisioning using a variety of methods (base image, PXE,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2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More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549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333955" y="123615"/>
            <a:ext cx="8684414" cy="6068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2400" dirty="0"/>
              <a:t>Red Hat Learning Subscription (RHLS) &amp;</a:t>
            </a:r>
            <a:br>
              <a:rPr lang="en-US" sz="2400" dirty="0"/>
            </a:br>
            <a:r>
              <a:rPr lang="en-US" sz="2400" dirty="0"/>
              <a:t> Red Hat Learning Community (RHLC)</a:t>
            </a:r>
            <a:endParaRPr sz="24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9218" name="Picture 2" descr="Home - Red Hat Learning Community">
            <a:extLst>
              <a:ext uri="{FF2B5EF4-FFF2-40B4-BE49-F238E27FC236}">
                <a16:creationId xmlns:a16="http://schemas.microsoft.com/office/drawing/2014/main" id="{BB13ED12-7465-D984-6F6A-4773200B1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68" y="936443"/>
            <a:ext cx="1779193" cy="13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nnouncing a new user experience - Red Hat Learning Community">
            <a:extLst>
              <a:ext uri="{FF2B5EF4-FFF2-40B4-BE49-F238E27FC236}">
                <a16:creationId xmlns:a16="http://schemas.microsoft.com/office/drawing/2014/main" id="{B2DFDE56-4F74-219B-D836-BE9C9695C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0" y="936443"/>
            <a:ext cx="2132338" cy="119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59BBB8-BAE0-E607-D080-98ECD7C29443}"/>
              </a:ext>
            </a:extLst>
          </p:cNvPr>
          <p:cNvCxnSpPr/>
          <p:nvPr/>
        </p:nvCxnSpPr>
        <p:spPr>
          <a:xfrm>
            <a:off x="4341412" y="1010438"/>
            <a:ext cx="0" cy="3530379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48243C-7EFE-162E-1962-54B66419AA32}"/>
              </a:ext>
            </a:extLst>
          </p:cNvPr>
          <p:cNvSpPr txBox="1"/>
          <p:nvPr/>
        </p:nvSpPr>
        <p:spPr>
          <a:xfrm>
            <a:off x="5897880" y="2217155"/>
            <a:ext cx="2132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https://learn.redhat.com/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8869E-5BF3-D1E0-1C0E-25E18AEE6FD0}"/>
              </a:ext>
            </a:extLst>
          </p:cNvPr>
          <p:cNvSpPr txBox="1"/>
          <p:nvPr/>
        </p:nvSpPr>
        <p:spPr>
          <a:xfrm>
            <a:off x="931239" y="2217155"/>
            <a:ext cx="2055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https://rol.redhat.com/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E0C18-3F95-328C-5F86-171DBDBB6111}"/>
              </a:ext>
            </a:extLst>
          </p:cNvPr>
          <p:cNvSpPr txBox="1"/>
          <p:nvPr/>
        </p:nvSpPr>
        <p:spPr>
          <a:xfrm>
            <a:off x="237084" y="2629999"/>
            <a:ext cx="37314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Learning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to Red Hat Training Catalog with 24/7/365 access to training materials and hands-on lab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subscriptions include five (5) exams and two (2) retakes.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RHLS Premium Subscription includes instructor led 3-hour schedulable sessions.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55B84-A0C1-0993-6379-394D29F2E33F}"/>
              </a:ext>
            </a:extLst>
          </p:cNvPr>
          <p:cNvSpPr txBox="1"/>
          <p:nvPr/>
        </p:nvSpPr>
        <p:spPr>
          <a:xfrm>
            <a:off x="4802589" y="2571750"/>
            <a:ext cx="37314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Learning Forum open for everyone to participate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for Red Hat Course certificates of attendance/completion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groups of target areas where questions can be posted and discussed among peers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relevant articles regarding Red Hat Training and Technology offerings</a:t>
            </a:r>
          </a:p>
        </p:txBody>
      </p:sp>
    </p:spTree>
    <p:extLst>
      <p:ext uri="{BB962C8B-B14F-4D97-AF65-F5344CB8AC3E}">
        <p14:creationId xmlns:p14="http://schemas.microsoft.com/office/powerpoint/2010/main" val="99634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63252" y="123615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Additional Resources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496162" y="730475"/>
            <a:ext cx="8522207" cy="453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Ansible</a:t>
            </a:r>
            <a:r>
              <a:rPr lang="en-US" sz="1600" b="1" dirty="0"/>
              <a:t> Automation Platform </a:t>
            </a:r>
            <a:r>
              <a:rPr lang="en-US" sz="1600" dirty="0"/>
              <a:t>– </a:t>
            </a:r>
            <a:r>
              <a:rPr lang="en-US" sz="1600" dirty="0">
                <a:hlinkClick r:id="rId3"/>
              </a:rPr>
              <a:t>https://console.redhat.com/ansible/ansible-dashboard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accent2"/>
                </a:solidFill>
              </a:rPr>
              <a:t>Ansible Documentation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</a:t>
            </a:r>
            <a:r>
              <a:rPr lang="en-US" sz="1600" dirty="0">
                <a:hlinkClick r:id="rId4"/>
              </a:rPr>
              <a:t>https://docs.ansible.com/ansible/latest/index.html</a:t>
            </a:r>
            <a:r>
              <a:rPr lang="en-US" sz="1600" dirty="0"/>
              <a:t> </a:t>
            </a:r>
          </a:p>
          <a:p>
            <a:endParaRPr lang="en-US" sz="1600" b="1" dirty="0">
              <a:solidFill>
                <a:schemeClr val="accent2"/>
              </a:solidFill>
            </a:endParaRPr>
          </a:p>
          <a:p>
            <a:r>
              <a:rPr lang="en-US" sz="1600" b="1" dirty="0">
                <a:solidFill>
                  <a:schemeClr val="accent2"/>
                </a:solidFill>
              </a:rPr>
              <a:t>Ansible Automation Workshop (Slides)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/>
              <a:t>– </a:t>
            </a:r>
            <a:r>
              <a:rPr lang="en-US" sz="1600" dirty="0">
                <a:hlinkClick r:id="rId5"/>
              </a:rPr>
              <a:t>https://github.com/tmichett/AAP_Webinar/blob/main/Presentation/Slides/Ansible%20Automation%20Workshop%20(Past%2C%20Present%2C%20and%20Future)%20-%20Red%20Hat%20Training%20and%20Certification.pdf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 err="1">
                <a:solidFill>
                  <a:schemeClr val="accent2"/>
                </a:solidFill>
              </a:rPr>
              <a:t>Github</a:t>
            </a:r>
            <a:r>
              <a:rPr lang="en-US" sz="1600" b="1" dirty="0">
                <a:solidFill>
                  <a:schemeClr val="accent2"/>
                </a:solidFill>
              </a:rPr>
              <a:t> Sample Playbooks </a:t>
            </a:r>
            <a:r>
              <a:rPr lang="en-US" sz="1600" dirty="0"/>
              <a:t>– </a:t>
            </a:r>
            <a:r>
              <a:rPr lang="en-US" sz="1600" dirty="0">
                <a:hlinkClick r:id="rId6"/>
              </a:rPr>
              <a:t>https://github.com/tmichett/AnsiblePlaybooks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b="1" dirty="0" err="1">
                <a:solidFill>
                  <a:schemeClr val="accent2"/>
                </a:solidFill>
              </a:rPr>
              <a:t>Github</a:t>
            </a:r>
            <a:r>
              <a:rPr lang="en-US" sz="1600" b="1" dirty="0">
                <a:solidFill>
                  <a:schemeClr val="accent2"/>
                </a:solidFill>
              </a:rPr>
              <a:t> Containers </a:t>
            </a:r>
            <a:r>
              <a:rPr lang="en-US" sz="1600" dirty="0"/>
              <a:t>– </a:t>
            </a:r>
            <a:r>
              <a:rPr lang="en-US" sz="1600" dirty="0">
                <a:hlinkClick r:id="rId7"/>
              </a:rPr>
              <a:t>https://github.com/tmichett/OCP_Demos</a:t>
            </a:r>
            <a:r>
              <a:rPr lang="en-US" sz="1600" dirty="0"/>
              <a:t> </a:t>
            </a:r>
          </a:p>
          <a:p>
            <a:endParaRPr lang="en-US" sz="1600" b="1" dirty="0"/>
          </a:p>
          <a:p>
            <a:r>
              <a:rPr lang="en-US" sz="1600" b="1" dirty="0"/>
              <a:t>Red Hat Training Courses:</a:t>
            </a:r>
            <a:r>
              <a:rPr lang="en-US" sz="1600" dirty="0"/>
              <a:t> RH124, RH134, RH294, RH342, RH358, RH403, and DO374</a:t>
            </a:r>
          </a:p>
          <a:p>
            <a:r>
              <a:rPr lang="en-US" sz="1600" dirty="0">
                <a:hlinkClick r:id="rId8"/>
              </a:rPr>
              <a:t>https://www.redhat.com/en/services/training-and-certification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72428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938872" y="3355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Access and Security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is primary system access?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What are some ways to ensure system security?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Patching and Installing Software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How do I install software?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How do I patch and ensure systems are updated?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Overpass"/>
              <a:ea typeface="Overpass"/>
              <a:cs typeface="Overpass"/>
              <a:sym typeface="Overpass"/>
            </a:endParaRPr>
          </a:p>
          <a:p>
            <a:pPr lvl="0"/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Automation and Management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How is Ansible used for Automation?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How can Red Hat Satellite be used for Automation and Management?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lvl="0"/>
            <a:r>
              <a:rPr lang="en-US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Additional Resources</a:t>
            </a:r>
          </a:p>
          <a:p>
            <a:pPr lvl="0"/>
            <a:r>
              <a:rPr lang="en-US" sz="1200" dirty="0">
                <a:latin typeface="Overpass"/>
                <a:ea typeface="Overpass"/>
                <a:cs typeface="Overpass"/>
                <a:sym typeface="Overpass"/>
              </a:rPr>
              <a:t>Where can I go to find more information?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you got it boss">
            <a:extLst>
              <a:ext uri="{FF2B5EF4-FFF2-40B4-BE49-F238E27FC236}">
                <a16:creationId xmlns:a16="http://schemas.microsoft.com/office/drawing/2014/main" id="{A9D4FBE4-C800-333F-AD21-2F07C7B19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833" y="194080"/>
            <a:ext cx="2220678" cy="22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 and Security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1047350" y="29854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b="1" dirty="0">
                <a:latin typeface="Overpass"/>
                <a:ea typeface="Overpass"/>
                <a:cs typeface="Overpass"/>
                <a:sym typeface="Overpass"/>
              </a:rPr>
              <a:t>Console Access and Security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71A0B-D941-3A2B-3FB1-91404F5A75F0}"/>
              </a:ext>
            </a:extLst>
          </p:cNvPr>
          <p:cNvSpPr txBox="1"/>
          <p:nvPr/>
        </p:nvSpPr>
        <p:spPr>
          <a:xfrm>
            <a:off x="540690" y="1340643"/>
            <a:ext cx="315342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 Root account and prevent root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Grub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UEFI/BIOS Password and Disable Boot Media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Physically secure Data Center and access to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PAM and PAM FAIL 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</a:t>
            </a:r>
            <a:r>
              <a:rPr lang="en-US" dirty="0" err="1"/>
              <a:t>SELinux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AAF03-4C85-4CBA-3B35-4EBD581AC3F9}"/>
              </a:ext>
            </a:extLst>
          </p:cNvPr>
          <p:cNvSpPr txBox="1"/>
          <p:nvPr/>
        </p:nvSpPr>
        <p:spPr>
          <a:xfrm>
            <a:off x="3919995" y="985680"/>
            <a:ext cx="5025222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root@server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] # </a:t>
            </a:r>
            <a:r>
              <a:rPr lang="en-US" sz="1400" b="1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cat /</a:t>
            </a:r>
            <a:r>
              <a:rPr lang="en-US" sz="1400" b="1" i="0" u="none" strike="noStrike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etc</a:t>
            </a:r>
            <a:r>
              <a:rPr lang="en-US" sz="1400" b="1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/passwd</a:t>
            </a:r>
            <a:endParaRPr lang="en-US" b="0" dirty="0">
              <a:effectLst/>
            </a:endParaRP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root:x:0:0:root:/root: /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</a:rPr>
              <a:t>sbin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</a:rPr>
              <a:t>nologin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DDE70D-32E7-F3ED-3D20-8EDE195CC268}"/>
              </a:ext>
            </a:extLst>
          </p:cNvPr>
          <p:cNvSpPr txBox="1"/>
          <p:nvPr/>
        </p:nvSpPr>
        <p:spPr>
          <a:xfrm>
            <a:off x="3919994" y="1613151"/>
            <a:ext cx="5025222" cy="116955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root@server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] # 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cat /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etc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pam.d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/system-auth-ac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…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auth     required     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</a:rPr>
              <a:t>pam_faillock.so</a:t>
            </a:r>
            <a:endParaRPr lang="en-US" b="1" dirty="0">
              <a:solidFill>
                <a:srgbClr val="00FF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…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account  required     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</a:rPr>
              <a:t>pam_faillock.so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02DC8-B3D2-C75B-05EA-B24640B6CD9D}"/>
              </a:ext>
            </a:extLst>
          </p:cNvPr>
          <p:cNvSpPr txBox="1"/>
          <p:nvPr/>
        </p:nvSpPr>
        <p:spPr>
          <a:xfrm>
            <a:off x="3919994" y="2858681"/>
            <a:ext cx="5025222" cy="73866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root@server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] # 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cat /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etc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selinux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/config</a:t>
            </a:r>
            <a:endParaRPr lang="en-US" b="0" dirty="0">
              <a:effectLst/>
            </a:endParaRP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SELINUX=enforcing</a:t>
            </a: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SELINUXTYPE=targeted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F1984D-D635-FDC7-692A-C41BF45C151E}"/>
              </a:ext>
            </a:extLst>
          </p:cNvPr>
          <p:cNvSpPr txBox="1"/>
          <p:nvPr/>
        </p:nvSpPr>
        <p:spPr>
          <a:xfrm>
            <a:off x="669237" y="3901698"/>
            <a:ext cx="8196468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root@server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] # </a:t>
            </a:r>
            <a:r>
              <a:rPr lang="en-US" b="1" dirty="0" err="1">
                <a:solidFill>
                  <a:schemeClr val="bg1"/>
                </a:solidFill>
              </a:rPr>
              <a:t>authconfig</a:t>
            </a:r>
            <a:r>
              <a:rPr lang="en-US" b="1" dirty="0">
                <a:solidFill>
                  <a:schemeClr val="bg1"/>
                </a:solidFill>
              </a:rPr>
              <a:t> –</a:t>
            </a:r>
            <a:r>
              <a:rPr lang="en-US" b="1" dirty="0" err="1">
                <a:solidFill>
                  <a:schemeClr val="bg1"/>
                </a:solidFill>
              </a:rPr>
              <a:t>enablefaillock</a:t>
            </a:r>
            <a:r>
              <a:rPr lang="en-US" b="1" dirty="0">
                <a:solidFill>
                  <a:schemeClr val="bg1"/>
                </a:solidFill>
              </a:rPr>
              <a:t> \</a:t>
            </a:r>
          </a:p>
          <a:p>
            <a:r>
              <a:rPr lang="en-US" b="1" dirty="0">
                <a:solidFill>
                  <a:schemeClr val="bg1"/>
                </a:solidFill>
              </a:rPr>
              <a:t>--</a:t>
            </a:r>
            <a:r>
              <a:rPr lang="en-US" b="1" dirty="0" err="1">
                <a:solidFill>
                  <a:schemeClr val="bg1"/>
                </a:solidFill>
              </a:rPr>
              <a:t>faillockargs</a:t>
            </a:r>
            <a:r>
              <a:rPr lang="en-US" b="1" dirty="0">
                <a:solidFill>
                  <a:schemeClr val="bg1"/>
                </a:solidFill>
              </a:rPr>
              <a:t>="deny=3 </a:t>
            </a:r>
            <a:r>
              <a:rPr lang="en-US" b="1" dirty="0" err="1">
                <a:solidFill>
                  <a:schemeClr val="bg1"/>
                </a:solidFill>
              </a:rPr>
              <a:t>fail_interval</a:t>
            </a:r>
            <a:r>
              <a:rPr lang="en-US" b="1" dirty="0">
                <a:solidFill>
                  <a:schemeClr val="bg1"/>
                </a:solidFill>
              </a:rPr>
              <a:t>=300 </a:t>
            </a:r>
            <a:r>
              <a:rPr lang="en-US" b="1" dirty="0" err="1">
                <a:solidFill>
                  <a:schemeClr val="bg1"/>
                </a:solidFill>
              </a:rPr>
              <a:t>unlock_time</a:t>
            </a:r>
            <a:r>
              <a:rPr lang="en-US" b="1" dirty="0">
                <a:solidFill>
                  <a:schemeClr val="bg1"/>
                </a:solidFill>
              </a:rPr>
              <a:t>=1800" --update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Bitmoji Image">
            <a:extLst>
              <a:ext uri="{FF2B5EF4-FFF2-40B4-BE49-F238E27FC236}">
                <a16:creationId xmlns:a16="http://schemas.microsoft.com/office/drawing/2014/main" id="{0BFCA67D-A546-ABDB-D829-4C2784808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04" y="71562"/>
            <a:ext cx="1272046" cy="127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1566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Remote Access and Security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F96D1-6FA9-027A-F63E-D706BA8FE28C}"/>
              </a:ext>
            </a:extLst>
          </p:cNvPr>
          <p:cNvSpPr txBox="1"/>
          <p:nvPr/>
        </p:nvSpPr>
        <p:spPr>
          <a:xfrm>
            <a:off x="5732890" y="1499669"/>
            <a:ext cx="33045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SSH no ROOT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SSH no passwords, require SSH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FirewallD</a:t>
            </a:r>
            <a:r>
              <a:rPr lang="en-US" dirty="0"/>
              <a:t> and Firewall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</a:t>
            </a:r>
            <a:r>
              <a:rPr lang="en-US" dirty="0" err="1"/>
              <a:t>SELinux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keep it in the vault">
            <a:extLst>
              <a:ext uri="{FF2B5EF4-FFF2-40B4-BE49-F238E27FC236}">
                <a16:creationId xmlns:a16="http://schemas.microsoft.com/office/drawing/2014/main" id="{9D208A43-3873-7842-0226-AB46DEF55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68" y="115664"/>
            <a:ext cx="1123398" cy="11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F67BE-CC53-18CC-7206-8F0D79F5D2E0}"/>
              </a:ext>
            </a:extLst>
          </p:cNvPr>
          <p:cNvSpPr txBox="1"/>
          <p:nvPr/>
        </p:nvSpPr>
        <p:spPr>
          <a:xfrm>
            <a:off x="106520" y="1505226"/>
            <a:ext cx="5430742" cy="116955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root@server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] # 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grep -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 root /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etc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ssh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sshd_config</a:t>
            </a:r>
            <a:endParaRPr lang="en-US" b="1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</a:rPr>
              <a:t>PermitRootLogin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 no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root@server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] # 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grep -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 password /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etc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ssh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sshd_config</a:t>
            </a:r>
            <a:endParaRPr lang="en-US" b="1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</a:rPr>
              <a:t>PasswordAuthentication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 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FE808-0487-DF5F-0C31-EF330AA1F6B9}"/>
              </a:ext>
            </a:extLst>
          </p:cNvPr>
          <p:cNvSpPr txBox="1"/>
          <p:nvPr/>
        </p:nvSpPr>
        <p:spPr>
          <a:xfrm>
            <a:off x="365761" y="3145271"/>
            <a:ext cx="8571505" cy="116955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root@server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] # 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systemctl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 status </a:t>
            </a:r>
            <a:r>
              <a:rPr lang="en-US" b="1" dirty="0" err="1">
                <a:solidFill>
                  <a:srgbClr val="FFFFFF"/>
                </a:solidFill>
                <a:latin typeface="Courier New" panose="02070309020205020404" pitchFamily="49" charset="0"/>
              </a:rPr>
              <a:t>firewalld.service</a:t>
            </a:r>
            <a:endParaRPr lang="en-US" b="1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</a:rPr>
              <a:t>●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</a:rPr>
              <a:t>firewalld.service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</a:rPr>
              <a:t> - </a:t>
            </a:r>
            <a:r>
              <a:rPr lang="en-US" dirty="0" err="1">
                <a:solidFill>
                  <a:srgbClr val="00FF00"/>
                </a:solidFill>
                <a:latin typeface="Courier New" panose="02070309020205020404" pitchFamily="49" charset="0"/>
              </a:rPr>
              <a:t>firewalld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</a:rPr>
              <a:t> - dynamic firewall daemon</a:t>
            </a:r>
          </a:p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</a:rPr>
              <a:t>   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Loaded: loaded</a:t>
            </a:r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(/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</a:rPr>
              <a:t>usr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/lib/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</a:rPr>
              <a:t>systemd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/system/</a:t>
            </a:r>
            <a:r>
              <a:rPr lang="en-US" b="1" dirty="0" err="1">
                <a:solidFill>
                  <a:srgbClr val="00FF00"/>
                </a:solidFill>
                <a:latin typeface="Courier New" panose="02070309020205020404" pitchFamily="49" charset="0"/>
              </a:rPr>
              <a:t>firewalld.service</a:t>
            </a:r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</a:rPr>
              <a:t>; enabled; vendor preset: enabled)</a:t>
            </a:r>
          </a:p>
          <a:p>
            <a:r>
              <a:rPr lang="en-US" dirty="0">
                <a:solidFill>
                  <a:srgbClr val="00FF00"/>
                </a:solidFill>
                <a:latin typeface="Courier New" panose="02070309020205020404" pitchFamily="49" charset="0"/>
              </a:rPr>
              <a:t>   Active: active (running) since Wed 2022-05-25</a:t>
            </a:r>
          </a:p>
        </p:txBody>
      </p:sp>
    </p:spTree>
    <p:extLst>
      <p:ext uri="{BB962C8B-B14F-4D97-AF65-F5344CB8AC3E}">
        <p14:creationId xmlns:p14="http://schemas.microsoft.com/office/powerpoint/2010/main" val="70863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314450" y="11566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/>
              <a:t>Red Hat Web Console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F96D1-6FA9-027A-F63E-D706BA8FE28C}"/>
              </a:ext>
            </a:extLst>
          </p:cNvPr>
          <p:cNvSpPr txBox="1"/>
          <p:nvPr/>
        </p:nvSpPr>
        <p:spPr>
          <a:xfrm>
            <a:off x="190832" y="1160890"/>
            <a:ext cx="32043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Accessible through a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Web-Based Graphical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Included as part of the </a:t>
            </a:r>
            <a:r>
              <a:rPr lang="en-US" b="1" dirty="0"/>
              <a:t>Cockpit</a:t>
            </a:r>
            <a:r>
              <a:rPr lang="en-US" dirty="0"/>
              <a:t>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way to control storage and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way to look at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way to create SOS reports for support tickets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and </a:t>
            </a:r>
            <a:r>
              <a:rPr lang="en-US" b="1" dirty="0"/>
              <a:t>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9107B9C-7793-F55A-4FEE-AF2C401F6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08" y="738622"/>
            <a:ext cx="5486683" cy="36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5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3456432" y="1640250"/>
            <a:ext cx="5330952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Patching and Software Installation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Installing Software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098" name="Picture 2" descr="keyboard smash">
            <a:extLst>
              <a:ext uri="{FF2B5EF4-FFF2-40B4-BE49-F238E27FC236}">
                <a16:creationId xmlns:a16="http://schemas.microsoft.com/office/drawing/2014/main" id="{FFE417C6-3444-AD02-4A3D-37BA1083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5" y="43597"/>
            <a:ext cx="1310750" cy="13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Avoid Installing Bundled Software for Windows">
            <a:extLst>
              <a:ext uri="{FF2B5EF4-FFF2-40B4-BE49-F238E27FC236}">
                <a16:creationId xmlns:a16="http://schemas.microsoft.com/office/drawing/2014/main" id="{FB5D5D1E-0922-3AAA-C265-01EABED3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31" y="0"/>
            <a:ext cx="2043888" cy="147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DDA6DB-2E64-01D7-C892-D1524D77425F}"/>
              </a:ext>
            </a:extLst>
          </p:cNvPr>
          <p:cNvSpPr txBox="1"/>
          <p:nvPr/>
        </p:nvSpPr>
        <p:spPr>
          <a:xfrm>
            <a:off x="1258181" y="2132129"/>
            <a:ext cx="67268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Official software packages from Red Hat are RPM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RPMs signed by Red 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YUM</a:t>
            </a:r>
            <a:r>
              <a:rPr lang="en-US" dirty="0"/>
              <a:t> or </a:t>
            </a:r>
            <a:r>
              <a:rPr lang="en-US" b="1" dirty="0"/>
              <a:t>DNF </a:t>
            </a:r>
            <a:r>
              <a:rPr lang="en-US" dirty="0"/>
              <a:t>to install RPM packages newer versions of RHEL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Packages and be seen with lower-level utilities like </a:t>
            </a:r>
            <a:r>
              <a:rPr lang="en-US" b="1" dirty="0"/>
              <a:t>RPM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8980D-53E7-02B9-C20A-94D809351F10}"/>
              </a:ext>
            </a:extLst>
          </p:cNvPr>
          <p:cNvSpPr txBox="1"/>
          <p:nvPr/>
        </p:nvSpPr>
        <p:spPr>
          <a:xfrm>
            <a:off x="335831" y="1651537"/>
            <a:ext cx="8571505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root@server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] # 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yum install httpd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Overpass"/>
                <a:ea typeface="Overpass"/>
                <a:cs typeface="Overpass"/>
                <a:sym typeface="Overpass"/>
              </a:rPr>
              <a:t>Patching and Updating Software</a:t>
            </a:r>
            <a:endParaRPr sz="3000" b="1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122" name="Picture 2" descr="laptop reading">
            <a:extLst>
              <a:ext uri="{FF2B5EF4-FFF2-40B4-BE49-F238E27FC236}">
                <a16:creationId xmlns:a16="http://schemas.microsoft.com/office/drawing/2014/main" id="{F98A57CB-5E1B-ADBC-4677-701C6B1A7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70" y="-61140"/>
            <a:ext cx="1240947" cy="124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3329C-6625-35BB-4D95-D952342C8A89}"/>
              </a:ext>
            </a:extLst>
          </p:cNvPr>
          <p:cNvSpPr txBox="1"/>
          <p:nvPr/>
        </p:nvSpPr>
        <p:spPr>
          <a:xfrm>
            <a:off x="335831" y="1126790"/>
            <a:ext cx="8571505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root@server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] # 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yum update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5D8AF-5333-9347-8B71-3E65009E98FF}"/>
              </a:ext>
            </a:extLst>
          </p:cNvPr>
          <p:cNvSpPr txBox="1"/>
          <p:nvPr/>
        </p:nvSpPr>
        <p:spPr>
          <a:xfrm>
            <a:off x="414012" y="4319390"/>
            <a:ext cx="8571505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root@server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] # </a:t>
            </a:r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reboot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A91D7-41CF-C197-84F9-5FE8F7410BA2}"/>
              </a:ext>
            </a:extLst>
          </p:cNvPr>
          <p:cNvSpPr txBox="1"/>
          <p:nvPr/>
        </p:nvSpPr>
        <p:spPr>
          <a:xfrm>
            <a:off x="225056" y="1951841"/>
            <a:ext cx="40873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Patching to update and eliminate security issues by replacing with new applications (</a:t>
            </a:r>
            <a:r>
              <a:rPr lang="en-US" i="1" dirty="0"/>
              <a:t>kernel usually requires reboot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Patching to update software to include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Patching to update software to include Bug 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Patching to update all software packages to adhere to IT Policy patching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Google Shape;289;p45">
            <a:extLst>
              <a:ext uri="{FF2B5EF4-FFF2-40B4-BE49-F238E27FC236}">
                <a16:creationId xmlns:a16="http://schemas.microsoft.com/office/drawing/2014/main" id="{D8AE1DA4-273D-56EA-CD3C-3206110FA00B}"/>
              </a:ext>
            </a:extLst>
          </p:cNvPr>
          <p:cNvSpPr txBox="1">
            <a:spLocks/>
          </p:cNvSpPr>
          <p:nvPr/>
        </p:nvSpPr>
        <p:spPr>
          <a:xfrm>
            <a:off x="484632" y="1450758"/>
            <a:ext cx="4087368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Why Patch?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E321C-67B7-30A1-1B49-07F091EA2330}"/>
              </a:ext>
            </a:extLst>
          </p:cNvPr>
          <p:cNvSpPr txBox="1"/>
          <p:nvPr/>
        </p:nvSpPr>
        <p:spPr>
          <a:xfrm>
            <a:off x="4438037" y="1949511"/>
            <a:ext cx="46098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testing of system and custom deployed software and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Ensuring no new issues are bugs have been created as part of patching/update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require custom applications to be updated and re-deployed to utilize newly deployed software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 needs to be planned to reduce downtime of services as reboots and other interruptions can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Google Shape;289;p45">
            <a:extLst>
              <a:ext uri="{FF2B5EF4-FFF2-40B4-BE49-F238E27FC236}">
                <a16:creationId xmlns:a16="http://schemas.microsoft.com/office/drawing/2014/main" id="{85FCB803-888B-6A84-FBD3-D46143D7F82C}"/>
              </a:ext>
            </a:extLst>
          </p:cNvPr>
          <p:cNvSpPr txBox="1">
            <a:spLocks/>
          </p:cNvSpPr>
          <p:nvPr/>
        </p:nvSpPr>
        <p:spPr>
          <a:xfrm>
            <a:off x="4699764" y="1458712"/>
            <a:ext cx="4087368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000" b="0" i="0" u="none" strike="noStrike" cap="non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Patching Implications</a:t>
            </a:r>
          </a:p>
        </p:txBody>
      </p:sp>
    </p:spTree>
    <p:extLst>
      <p:ext uri="{BB962C8B-B14F-4D97-AF65-F5344CB8AC3E}">
        <p14:creationId xmlns:p14="http://schemas.microsoft.com/office/powerpoint/2010/main" val="31288852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1189</Words>
  <Application>Microsoft Macintosh PowerPoint</Application>
  <PresentationFormat>On-screen Show (16:9)</PresentationFormat>
  <Paragraphs>152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Courier New</vt:lpstr>
      <vt:lpstr>Consolas</vt:lpstr>
      <vt:lpstr>Overpass</vt:lpstr>
      <vt:lpstr>Proxima Nova</vt:lpstr>
      <vt:lpstr>Simple Light</vt:lpstr>
      <vt:lpstr>Red Hat widescreen template</vt:lpstr>
      <vt:lpstr>DevOps Culture and Practice Enablement </vt:lpstr>
      <vt:lpstr>Topics</vt:lpstr>
      <vt:lpstr>Access and Security</vt:lpstr>
      <vt:lpstr>Console Access and Security</vt:lpstr>
      <vt:lpstr>Remote Access and Security</vt:lpstr>
      <vt:lpstr>Red Hat Web Console</vt:lpstr>
      <vt:lpstr>Patching and Software Installation </vt:lpstr>
      <vt:lpstr>Installing Software</vt:lpstr>
      <vt:lpstr>Patching and Updating Software</vt:lpstr>
      <vt:lpstr>Automation  and Management</vt:lpstr>
      <vt:lpstr>Ansible Automation Platform (AAP)</vt:lpstr>
      <vt:lpstr>Red Hat Satellite</vt:lpstr>
      <vt:lpstr>References &amp; More Information</vt:lpstr>
      <vt:lpstr>Red Hat Learning Subscription (RHLS) &amp;  Red Hat Learning Community (RHLC)</vt:lpstr>
      <vt:lpstr>Additional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12</cp:revision>
  <dcterms:modified xsi:type="dcterms:W3CDTF">2022-05-26T12:33:06Z</dcterms:modified>
</cp:coreProperties>
</file>